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5" r:id="rId8"/>
    <p:sldId id="266" r:id="rId9"/>
    <p:sldId id="261" r:id="rId10"/>
    <p:sldId id="262" r:id="rId11"/>
    <p:sldId id="263" r:id="rId12"/>
    <p:sldId id="268" r:id="rId13"/>
    <p:sldId id="267" r:id="rId14"/>
    <p:sldId id="269" r:id="rId15"/>
    <p:sldId id="270" r:id="rId16"/>
    <p:sldId id="271" r:id="rId17"/>
    <p:sldId id="284" r:id="rId18"/>
    <p:sldId id="272" r:id="rId19"/>
    <p:sldId id="273" r:id="rId20"/>
    <p:sldId id="274" r:id="rId21"/>
    <p:sldId id="275" r:id="rId22"/>
    <p:sldId id="276" r:id="rId23"/>
    <p:sldId id="277" r:id="rId24"/>
    <p:sldId id="279" r:id="rId25"/>
    <p:sldId id="280" r:id="rId26"/>
    <p:sldId id="281" r:id="rId27"/>
    <p:sldId id="282" r:id="rId28"/>
    <p:sldId id="283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2504"/>
    <a:srgbClr val="22A40C"/>
    <a:srgbClr val="CA1906"/>
    <a:srgbClr val="BA163D"/>
    <a:srgbClr val="1DA6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13" d="100"/>
          <a:sy n="113" d="100"/>
        </p:scale>
        <p:origin x="43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B6275-1A2A-4CD2-A41C-88CE14E1B72C}" type="datetimeFigureOut">
              <a:rPr lang="en-GB" smtClean="0"/>
              <a:t>04/10/2015 Sunday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2A216-F388-4AA2-AEC2-A37B110293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2726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B6275-1A2A-4CD2-A41C-88CE14E1B72C}" type="datetimeFigureOut">
              <a:rPr lang="en-GB" smtClean="0"/>
              <a:t>04/10/2015 Sunday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2A216-F388-4AA2-AEC2-A37B110293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2597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5" name="TextBox 4"/>
          <p:cNvSpPr txBox="1"/>
          <p:nvPr/>
        </p:nvSpPr>
        <p:spPr>
          <a:xfrm>
            <a:off x="1055802" y="414779"/>
            <a:ext cx="10180949" cy="1015663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problem of permissiveness</a:t>
            </a:r>
          </a:p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13:1-31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glow rad="889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93987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5" name="TextBox 4"/>
          <p:cNvSpPr txBox="1"/>
          <p:nvPr/>
        </p:nvSpPr>
        <p:spPr>
          <a:xfrm>
            <a:off x="1055802" y="414779"/>
            <a:ext cx="10180949" cy="461665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13:1-31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glow rad="889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55802" y="872067"/>
            <a:ext cx="10170998" cy="1754326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house misused (v.4-9</a:t>
            </a:r>
            <a:r>
              <a:rPr lang="fr-FR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marL="914400" indent="-45720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Eliashib’s wrong relationships</a:t>
            </a:r>
          </a:p>
          <a:p>
            <a:pPr marL="914400" indent="-45720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Eliashib’s misuse of office</a:t>
            </a:r>
          </a:p>
          <a:p>
            <a:pPr marL="914400" indent="-457200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response</a:t>
            </a:r>
            <a:r>
              <a:rPr lang="fr-FR" sz="2800" b="1" dirty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chemeClr val="accent5">
                  <a:lumMod val="50000"/>
                </a:schemeClr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5445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5" name="TextBox 4"/>
          <p:cNvSpPr txBox="1"/>
          <p:nvPr/>
        </p:nvSpPr>
        <p:spPr>
          <a:xfrm>
            <a:off x="1055802" y="414779"/>
            <a:ext cx="10180949" cy="461665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13:1-31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glow rad="889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55802" y="872067"/>
            <a:ext cx="10170998" cy="1077218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house misused (v.4-9</a:t>
            </a:r>
            <a:r>
              <a:rPr lang="fr-FR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money withheld (v.10-13)</a:t>
            </a:r>
          </a:p>
        </p:txBody>
      </p:sp>
    </p:spTree>
    <p:extLst>
      <p:ext uri="{BB962C8B-B14F-4D97-AF65-F5344CB8AC3E}">
        <p14:creationId xmlns:p14="http://schemas.microsoft.com/office/powerpoint/2010/main" val="733499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5" name="TextBox 4"/>
          <p:cNvSpPr txBox="1"/>
          <p:nvPr/>
        </p:nvSpPr>
        <p:spPr>
          <a:xfrm>
            <a:off x="1055802" y="414779"/>
            <a:ext cx="10180949" cy="461665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13:1-31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glow rad="889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55802" y="872067"/>
            <a:ext cx="10170998" cy="1508105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house misused (v.4-9</a:t>
            </a:r>
            <a:r>
              <a:rPr lang="fr-FR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money withheld (v.10-13)</a:t>
            </a:r>
          </a:p>
          <a:p>
            <a:pPr marL="914400" indent="-457200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Levite’s service affected	</a:t>
            </a:r>
          </a:p>
        </p:txBody>
      </p:sp>
    </p:spTree>
    <p:extLst>
      <p:ext uri="{BB962C8B-B14F-4D97-AF65-F5344CB8AC3E}">
        <p14:creationId xmlns:p14="http://schemas.microsoft.com/office/powerpoint/2010/main" val="3916926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5" name="TextBox 4"/>
          <p:cNvSpPr txBox="1"/>
          <p:nvPr/>
        </p:nvSpPr>
        <p:spPr>
          <a:xfrm>
            <a:off x="1055802" y="414779"/>
            <a:ext cx="10180949" cy="461665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13:1-31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glow rad="889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55802" y="872067"/>
            <a:ext cx="10170998" cy="1938992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house misused (v.4-9</a:t>
            </a:r>
            <a:r>
              <a:rPr lang="fr-FR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money withheld (v.10-13)</a:t>
            </a:r>
          </a:p>
          <a:p>
            <a:pPr marL="914400" indent="-457200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Levite’s service affected	</a:t>
            </a:r>
          </a:p>
          <a:p>
            <a:pPr marL="914400" indent="-457200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tithe – NT encourages generosity 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chemeClr val="accent1">
                  <a:lumMod val="75000"/>
                </a:schemeClr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74938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5" name="TextBox 4"/>
          <p:cNvSpPr txBox="1"/>
          <p:nvPr/>
        </p:nvSpPr>
        <p:spPr>
          <a:xfrm>
            <a:off x="1055802" y="414779"/>
            <a:ext cx="10180949" cy="461665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13:1-31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glow rad="889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55802" y="872067"/>
            <a:ext cx="10170998" cy="1569660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house misused (v.4-9</a:t>
            </a:r>
            <a:r>
              <a:rPr lang="fr-FR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money withheld (v.10-13)</a:t>
            </a:r>
          </a:p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day misused (v.15-22)</a:t>
            </a:r>
          </a:p>
        </p:txBody>
      </p:sp>
    </p:spTree>
    <p:extLst>
      <p:ext uri="{BB962C8B-B14F-4D97-AF65-F5344CB8AC3E}">
        <p14:creationId xmlns:p14="http://schemas.microsoft.com/office/powerpoint/2010/main" val="27432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5" name="TextBox 4"/>
          <p:cNvSpPr txBox="1"/>
          <p:nvPr/>
        </p:nvSpPr>
        <p:spPr>
          <a:xfrm>
            <a:off x="1055802" y="414779"/>
            <a:ext cx="10180949" cy="461665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13:1-31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glow rad="889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55802" y="872067"/>
            <a:ext cx="10170998" cy="2062103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house misused (v.4-9</a:t>
            </a:r>
            <a:r>
              <a:rPr lang="fr-FR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money withheld (v.10-13)</a:t>
            </a:r>
          </a:p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day misused (v.15-22)</a:t>
            </a:r>
          </a:p>
          <a:p>
            <a:pPr marL="896938" indent="-355600">
              <a:buFont typeface="Arial" panose="020B0604020202020204" pitchFamily="34" charset="0"/>
              <a:buChar char="•"/>
            </a:pPr>
            <a:r>
              <a:rPr lang="en-GB" sz="3200" b="1" dirty="0">
                <a:ln>
                  <a:solidFill>
                    <a:schemeClr val="tx1"/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Excuses</a:t>
            </a:r>
          </a:p>
        </p:txBody>
      </p:sp>
    </p:spTree>
    <p:extLst>
      <p:ext uri="{BB962C8B-B14F-4D97-AF65-F5344CB8AC3E}">
        <p14:creationId xmlns:p14="http://schemas.microsoft.com/office/powerpoint/2010/main" val="2913883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5" name="TextBox 4"/>
          <p:cNvSpPr txBox="1"/>
          <p:nvPr/>
        </p:nvSpPr>
        <p:spPr>
          <a:xfrm>
            <a:off x="1055802" y="414779"/>
            <a:ext cx="10180949" cy="461665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13:1-31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glow rad="889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55802" y="872067"/>
            <a:ext cx="10170998" cy="2554545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house misused (v.4-9</a:t>
            </a:r>
            <a:r>
              <a:rPr lang="fr-FR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money withheld (v.10-13)</a:t>
            </a:r>
          </a:p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day misused (v.15-22)</a:t>
            </a:r>
          </a:p>
          <a:p>
            <a:pPr marL="896938" indent="-355600">
              <a:buFont typeface="Arial" panose="020B0604020202020204" pitchFamily="34" charset="0"/>
              <a:buChar char="•"/>
            </a:pPr>
            <a:r>
              <a:rPr lang="en-GB" sz="3200" b="1" dirty="0">
                <a:ln>
                  <a:solidFill>
                    <a:schemeClr val="tx1"/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Excuses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chemeClr val="accent1">
                  <a:lumMod val="75000"/>
                </a:schemeClr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896938" indent="-355600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response</a:t>
            </a:r>
          </a:p>
        </p:txBody>
      </p:sp>
    </p:spTree>
    <p:extLst>
      <p:ext uri="{BB962C8B-B14F-4D97-AF65-F5344CB8AC3E}">
        <p14:creationId xmlns:p14="http://schemas.microsoft.com/office/powerpoint/2010/main" val="2613395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5" name="TextBox 4"/>
          <p:cNvSpPr txBox="1"/>
          <p:nvPr/>
        </p:nvSpPr>
        <p:spPr>
          <a:xfrm>
            <a:off x="1055802" y="414779"/>
            <a:ext cx="10180949" cy="461665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13:1-31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glow rad="889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55802" y="872067"/>
            <a:ext cx="10170998" cy="2923877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house misused (v.4-9</a:t>
            </a:r>
            <a:r>
              <a:rPr lang="fr-FR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money withheld (v.10-13)</a:t>
            </a:r>
          </a:p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day misused (v.15-22)</a:t>
            </a:r>
          </a:p>
          <a:p>
            <a:pPr marL="896938" indent="-355600">
              <a:buFont typeface="Arial" panose="020B0604020202020204" pitchFamily="34" charset="0"/>
              <a:buChar char="•"/>
            </a:pPr>
            <a:r>
              <a:rPr lang="en-GB" sz="2800" b="1" dirty="0">
                <a:ln>
                  <a:solidFill>
                    <a:schemeClr val="tx1"/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Excuses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chemeClr val="accent1">
                  <a:lumMod val="75000"/>
                </a:schemeClr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896938" indent="-355600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response</a:t>
            </a:r>
          </a:p>
          <a:p>
            <a:pPr marL="896938" indent="-355600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Our reaction?</a:t>
            </a:r>
          </a:p>
        </p:txBody>
      </p:sp>
    </p:spTree>
    <p:extLst>
      <p:ext uri="{BB962C8B-B14F-4D97-AF65-F5344CB8AC3E}">
        <p14:creationId xmlns:p14="http://schemas.microsoft.com/office/powerpoint/2010/main" val="1186813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5" name="TextBox 4"/>
          <p:cNvSpPr txBox="1"/>
          <p:nvPr/>
        </p:nvSpPr>
        <p:spPr>
          <a:xfrm>
            <a:off x="1055802" y="414779"/>
            <a:ext cx="10180949" cy="461665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13:1-31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glow rad="889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55802" y="872067"/>
            <a:ext cx="10170998" cy="2062103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house misused (v.4-9</a:t>
            </a:r>
            <a:r>
              <a:rPr lang="fr-FR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money withheld (v.10-13)</a:t>
            </a:r>
          </a:p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day misused (v.15-22)</a:t>
            </a:r>
          </a:p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standards ignored (v.23-29)</a:t>
            </a:r>
          </a:p>
        </p:txBody>
      </p:sp>
    </p:spTree>
    <p:extLst>
      <p:ext uri="{BB962C8B-B14F-4D97-AF65-F5344CB8AC3E}">
        <p14:creationId xmlns:p14="http://schemas.microsoft.com/office/powerpoint/2010/main" val="3828764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5" name="TextBox 4"/>
          <p:cNvSpPr txBox="1"/>
          <p:nvPr/>
        </p:nvSpPr>
        <p:spPr>
          <a:xfrm>
            <a:off x="1055802" y="414779"/>
            <a:ext cx="10180949" cy="461665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13:1-31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glow rad="889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55802" y="872067"/>
            <a:ext cx="10170998" cy="2985433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house misused (v.4-9</a:t>
            </a:r>
            <a:r>
              <a:rPr lang="fr-FR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money withheld (v.10-13)</a:t>
            </a:r>
          </a:p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day misused (v.15-22)</a:t>
            </a:r>
          </a:p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standards ignored (v.23-29)</a:t>
            </a:r>
          </a:p>
          <a:p>
            <a:pPr marL="896938" indent="-355600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response:</a:t>
            </a:r>
          </a:p>
          <a:p>
            <a:pPr marL="1455738" lvl="1" indent="-457200">
              <a:buFont typeface="Wingdings" panose="05000000000000000000" pitchFamily="2" charset="2"/>
              <a:buChar char="Ø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Drastic measures against 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“terrible wickedness”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(v.27)</a:t>
            </a:r>
          </a:p>
        </p:txBody>
      </p:sp>
    </p:spTree>
    <p:extLst>
      <p:ext uri="{BB962C8B-B14F-4D97-AF65-F5344CB8AC3E}">
        <p14:creationId xmlns:p14="http://schemas.microsoft.com/office/powerpoint/2010/main" val="538379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5" name="TextBox 4"/>
          <p:cNvSpPr txBox="1"/>
          <p:nvPr/>
        </p:nvSpPr>
        <p:spPr>
          <a:xfrm>
            <a:off x="1055802" y="414779"/>
            <a:ext cx="10180949" cy="461665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13:1-31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glow rad="889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55802" y="872067"/>
            <a:ext cx="10170998" cy="523220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Bible realism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chemeClr val="accent1">
                  <a:lumMod val="50000"/>
                </a:schemeClr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01213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5" name="TextBox 4"/>
          <p:cNvSpPr txBox="1"/>
          <p:nvPr/>
        </p:nvSpPr>
        <p:spPr>
          <a:xfrm>
            <a:off x="1055802" y="414779"/>
            <a:ext cx="10180949" cy="461665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13:1-31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glow rad="889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55802" y="872067"/>
            <a:ext cx="10170998" cy="3416320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house misused (v.4-9</a:t>
            </a:r>
            <a:r>
              <a:rPr lang="fr-FR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money withheld (v.10-13)</a:t>
            </a:r>
          </a:p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day misused (v.15-22)</a:t>
            </a:r>
          </a:p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standards ignored (v.23-29)</a:t>
            </a:r>
          </a:p>
          <a:p>
            <a:pPr marL="896938" indent="-355600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response:</a:t>
            </a:r>
          </a:p>
          <a:p>
            <a:pPr marL="1455738" lvl="1" indent="-457200">
              <a:buFont typeface="Wingdings" panose="05000000000000000000" pitchFamily="2" charset="2"/>
              <a:buChar char="Ø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Drastic measures against 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“terrible wickedness”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(v.27)</a:t>
            </a:r>
          </a:p>
          <a:p>
            <a:pPr marL="1455738" lvl="1" indent="-457200">
              <a:buFont typeface="Wingdings" panose="05000000000000000000" pitchFamily="2" charset="2"/>
              <a:buChar char="Ø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Underlines their rebellion against God’s warnings</a:t>
            </a:r>
          </a:p>
        </p:txBody>
      </p:sp>
    </p:spTree>
    <p:extLst>
      <p:ext uri="{BB962C8B-B14F-4D97-AF65-F5344CB8AC3E}">
        <p14:creationId xmlns:p14="http://schemas.microsoft.com/office/powerpoint/2010/main" val="3341045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5" name="TextBox 4"/>
          <p:cNvSpPr txBox="1"/>
          <p:nvPr/>
        </p:nvSpPr>
        <p:spPr>
          <a:xfrm>
            <a:off x="1055802" y="414779"/>
            <a:ext cx="10180949" cy="461665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13:1-31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glow rad="889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55802" y="872067"/>
            <a:ext cx="10170998" cy="3847207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house misused (v.4-9</a:t>
            </a:r>
            <a:r>
              <a:rPr lang="fr-FR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money withheld (v.10-13)</a:t>
            </a:r>
          </a:p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day misused (v.15-22)</a:t>
            </a:r>
          </a:p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standards ignored (v.23-29)</a:t>
            </a:r>
          </a:p>
          <a:p>
            <a:pPr marL="896938" indent="-355600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response:</a:t>
            </a:r>
          </a:p>
          <a:p>
            <a:pPr marL="1455738" lvl="1" indent="-457200">
              <a:buFont typeface="Wingdings" panose="05000000000000000000" pitchFamily="2" charset="2"/>
              <a:buChar char="Ø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Drastic measures against 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“terrible wickedness”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(v.27)</a:t>
            </a:r>
          </a:p>
          <a:p>
            <a:pPr marL="1455738" lvl="1" indent="-457200">
              <a:buFont typeface="Wingdings" panose="05000000000000000000" pitchFamily="2" charset="2"/>
              <a:buChar char="Ø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Underlines their rebellion against God’s warnings</a:t>
            </a:r>
          </a:p>
          <a:p>
            <a:pPr marL="1455738" lvl="1" indent="-457200">
              <a:buFont typeface="Wingdings" panose="05000000000000000000" pitchFamily="2" charset="2"/>
              <a:buChar char="Ø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Hammers home the consequences of their sin</a:t>
            </a:r>
          </a:p>
        </p:txBody>
      </p:sp>
    </p:spTree>
    <p:extLst>
      <p:ext uri="{BB962C8B-B14F-4D97-AF65-F5344CB8AC3E}">
        <p14:creationId xmlns:p14="http://schemas.microsoft.com/office/powerpoint/2010/main" val="848616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5" name="TextBox 4"/>
          <p:cNvSpPr txBox="1"/>
          <p:nvPr/>
        </p:nvSpPr>
        <p:spPr>
          <a:xfrm>
            <a:off x="1055802" y="414779"/>
            <a:ext cx="10180949" cy="461665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13:1-31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glow rad="889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55802" y="872067"/>
            <a:ext cx="10170998" cy="4339650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house misused (v.4-9</a:t>
            </a:r>
            <a:r>
              <a:rPr lang="fr-FR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money withheld (v.10-13)</a:t>
            </a:r>
          </a:p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day misused (v.15-22)</a:t>
            </a:r>
          </a:p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standards ignored (v.23-29)</a:t>
            </a:r>
          </a:p>
          <a:p>
            <a:pPr marL="896938" indent="-355600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response:</a:t>
            </a:r>
          </a:p>
          <a:p>
            <a:pPr marL="1455738" lvl="1" indent="-457200">
              <a:buFont typeface="Wingdings" panose="05000000000000000000" pitchFamily="2" charset="2"/>
              <a:buChar char="Ø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Drastic measures against 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“terrible wickedness”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(v.27)</a:t>
            </a:r>
          </a:p>
          <a:p>
            <a:pPr marL="1455738" lvl="1" indent="-457200">
              <a:buFont typeface="Wingdings" panose="05000000000000000000" pitchFamily="2" charset="2"/>
              <a:buChar char="Ø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Underlines their rebellion against God’s warnings</a:t>
            </a:r>
          </a:p>
          <a:p>
            <a:pPr marL="1455738" lvl="1" indent="-457200">
              <a:buFont typeface="Wingdings" panose="05000000000000000000" pitchFamily="2" charset="2"/>
              <a:buChar char="Ø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Hammers home the consequences of their sin</a:t>
            </a:r>
          </a:p>
          <a:p>
            <a:pPr marL="998538" lvl="1" indent="-457200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need  to understand consequences of </a:t>
            </a:r>
            <a:r>
              <a:rPr lang="en-GB" sz="3200" b="1" u="sng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our</a:t>
            </a: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actions</a:t>
            </a:r>
          </a:p>
        </p:txBody>
      </p:sp>
    </p:spTree>
    <p:extLst>
      <p:ext uri="{BB962C8B-B14F-4D97-AF65-F5344CB8AC3E}">
        <p14:creationId xmlns:p14="http://schemas.microsoft.com/office/powerpoint/2010/main" val="660922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5" name="TextBox 4"/>
          <p:cNvSpPr txBox="1"/>
          <p:nvPr/>
        </p:nvSpPr>
        <p:spPr>
          <a:xfrm>
            <a:off x="1055802" y="414779"/>
            <a:ext cx="10180949" cy="461665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13:1-31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glow rad="889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55802" y="872067"/>
            <a:ext cx="10170998" cy="3046988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house misused (v.4-9</a:t>
            </a:r>
            <a:r>
              <a:rPr lang="fr-FR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money withheld (v.10-13)</a:t>
            </a:r>
          </a:p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day misused (v.15-22)</a:t>
            </a:r>
          </a:p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standards ignored (v.23-29)</a:t>
            </a:r>
          </a:p>
          <a:p>
            <a:pPr marL="896938" indent="-355600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response:</a:t>
            </a:r>
          </a:p>
          <a:p>
            <a:pPr marL="896938" lvl="1" indent="-355600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prayers (v14, 22, 29, 31)</a:t>
            </a:r>
          </a:p>
        </p:txBody>
      </p:sp>
    </p:spTree>
    <p:extLst>
      <p:ext uri="{BB962C8B-B14F-4D97-AF65-F5344CB8AC3E}">
        <p14:creationId xmlns:p14="http://schemas.microsoft.com/office/powerpoint/2010/main" val="4134911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5" name="TextBox 4"/>
          <p:cNvSpPr txBox="1"/>
          <p:nvPr/>
        </p:nvSpPr>
        <p:spPr>
          <a:xfrm>
            <a:off x="1055802" y="414779"/>
            <a:ext cx="10180949" cy="461665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13:1-31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glow rad="889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55802" y="872067"/>
            <a:ext cx="10170998" cy="3539430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house misused (v.4-9</a:t>
            </a:r>
            <a:r>
              <a:rPr lang="fr-FR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money withheld (v.10-13)</a:t>
            </a:r>
          </a:p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day misused (v.15-22)</a:t>
            </a:r>
          </a:p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standards ignored (v.23-29)</a:t>
            </a:r>
          </a:p>
          <a:p>
            <a:pPr marL="896938" indent="-355600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response:</a:t>
            </a:r>
          </a:p>
          <a:p>
            <a:pPr marL="896938" lvl="1" indent="-355600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prayers (v14, 22, 29, 31)</a:t>
            </a:r>
          </a:p>
          <a:p>
            <a:pPr marL="1455738" lvl="2" indent="-457200">
              <a:buFont typeface="Wingdings" panose="05000000000000000000" pitchFamily="2" charset="2"/>
              <a:buChar char="Ø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Short and sweet – v.14</a:t>
            </a:r>
          </a:p>
        </p:txBody>
      </p:sp>
    </p:spTree>
    <p:extLst>
      <p:ext uri="{BB962C8B-B14F-4D97-AF65-F5344CB8AC3E}">
        <p14:creationId xmlns:p14="http://schemas.microsoft.com/office/powerpoint/2010/main" val="225553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5" name="TextBox 4"/>
          <p:cNvSpPr txBox="1"/>
          <p:nvPr/>
        </p:nvSpPr>
        <p:spPr>
          <a:xfrm>
            <a:off x="1055802" y="414779"/>
            <a:ext cx="10180949" cy="461665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13:1-31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glow rad="889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55802" y="872067"/>
            <a:ext cx="10170998" cy="4031873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house misused (v.4-9</a:t>
            </a:r>
            <a:r>
              <a:rPr lang="fr-FR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money withheld (v.10-13)</a:t>
            </a:r>
          </a:p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day misused (v.15-22)</a:t>
            </a:r>
          </a:p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standards ignored (v.23-29)</a:t>
            </a:r>
          </a:p>
          <a:p>
            <a:pPr marL="896938" indent="-355600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response:</a:t>
            </a:r>
          </a:p>
          <a:p>
            <a:pPr marL="896938" lvl="1" indent="-355600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prayers (v14, 22, 29, 31)</a:t>
            </a:r>
          </a:p>
          <a:p>
            <a:pPr marL="1455738" lvl="2" indent="-457200">
              <a:buFont typeface="Wingdings" panose="05000000000000000000" pitchFamily="2" charset="2"/>
              <a:buChar char="Ø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Short and sweet – v.14</a:t>
            </a:r>
          </a:p>
          <a:p>
            <a:pPr marL="1455738" lvl="2" indent="-457200">
              <a:buFont typeface="Wingdings" panose="05000000000000000000" pitchFamily="2" charset="2"/>
              <a:buChar char="Ø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Prayer for mercy – v.22</a:t>
            </a:r>
          </a:p>
        </p:txBody>
      </p:sp>
    </p:spTree>
    <p:extLst>
      <p:ext uri="{BB962C8B-B14F-4D97-AF65-F5344CB8AC3E}">
        <p14:creationId xmlns:p14="http://schemas.microsoft.com/office/powerpoint/2010/main" val="23028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5" name="TextBox 4"/>
          <p:cNvSpPr txBox="1"/>
          <p:nvPr/>
        </p:nvSpPr>
        <p:spPr>
          <a:xfrm>
            <a:off x="1055802" y="414779"/>
            <a:ext cx="10180949" cy="461665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13:1-31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glow rad="889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55802" y="872067"/>
            <a:ext cx="10170998" cy="4524315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house misused (v.4-9</a:t>
            </a:r>
            <a:r>
              <a:rPr lang="fr-FR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money withheld (v.10-13)</a:t>
            </a:r>
          </a:p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day misused (v.15-22)</a:t>
            </a:r>
          </a:p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standards ignored (v.23-29)</a:t>
            </a:r>
          </a:p>
          <a:p>
            <a:pPr marL="896938" indent="-355600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response:</a:t>
            </a:r>
          </a:p>
          <a:p>
            <a:pPr marL="896938" lvl="1" indent="-355600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prayers (v14, 22, 29, 31)</a:t>
            </a:r>
          </a:p>
          <a:p>
            <a:pPr marL="1455738" lvl="2" indent="-457200">
              <a:buFont typeface="Wingdings" panose="05000000000000000000" pitchFamily="2" charset="2"/>
              <a:buChar char="Ø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Short and sweet – v.14</a:t>
            </a:r>
          </a:p>
          <a:p>
            <a:pPr marL="1455738" lvl="2" indent="-457200">
              <a:buFont typeface="Wingdings" panose="05000000000000000000" pitchFamily="2" charset="2"/>
              <a:buChar char="Ø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Prayer for mercy – v.22</a:t>
            </a:r>
          </a:p>
          <a:p>
            <a:pPr marL="1455738" lvl="2" indent="-457200">
              <a:buFont typeface="Wingdings" panose="05000000000000000000" pitchFamily="2" charset="2"/>
              <a:buChar char="Ø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Prayer for </a:t>
            </a:r>
            <a:r>
              <a:rPr lang="en-GB" sz="3200" b="1" u="sng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them</a:t>
            </a: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 – v.29</a:t>
            </a:r>
          </a:p>
        </p:txBody>
      </p:sp>
    </p:spTree>
    <p:extLst>
      <p:ext uri="{BB962C8B-B14F-4D97-AF65-F5344CB8AC3E}">
        <p14:creationId xmlns:p14="http://schemas.microsoft.com/office/powerpoint/2010/main" val="2013819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5" name="TextBox 4"/>
          <p:cNvSpPr txBox="1"/>
          <p:nvPr/>
        </p:nvSpPr>
        <p:spPr>
          <a:xfrm>
            <a:off x="1055802" y="414779"/>
            <a:ext cx="10180949" cy="461665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13:1-31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glow rad="889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55802" y="872067"/>
            <a:ext cx="10170998" cy="5016758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house misused (v.4-9</a:t>
            </a:r>
            <a:r>
              <a:rPr lang="fr-FR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money withheld (v.10-13)</a:t>
            </a:r>
          </a:p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day misused (v.15-22)</a:t>
            </a:r>
          </a:p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standards ignored (v.23-29)</a:t>
            </a:r>
          </a:p>
          <a:p>
            <a:pPr marL="896938" indent="-355600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response:</a:t>
            </a:r>
          </a:p>
          <a:p>
            <a:pPr marL="896938" lvl="1" indent="-355600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prayers (v14, 22, 29, 31)</a:t>
            </a:r>
          </a:p>
          <a:p>
            <a:pPr marL="1455738" lvl="2" indent="-457200">
              <a:buFont typeface="Wingdings" panose="05000000000000000000" pitchFamily="2" charset="2"/>
              <a:buChar char="Ø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Short and sweet – v.14</a:t>
            </a:r>
          </a:p>
          <a:p>
            <a:pPr marL="1455738" lvl="2" indent="-457200">
              <a:buFont typeface="Wingdings" panose="05000000000000000000" pitchFamily="2" charset="2"/>
              <a:buChar char="Ø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Prayer for mercy – v.22</a:t>
            </a:r>
          </a:p>
          <a:p>
            <a:pPr marL="1455738" lvl="2" indent="-457200">
              <a:buFont typeface="Wingdings" panose="05000000000000000000" pitchFamily="2" charset="2"/>
              <a:buChar char="Ø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Prayer for </a:t>
            </a:r>
            <a:r>
              <a:rPr lang="en-GB" sz="2800" b="1" u="sng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them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 – v.29</a:t>
            </a:r>
          </a:p>
          <a:p>
            <a:pPr marL="1455738" lvl="2" indent="-457200">
              <a:buFont typeface="Wingdings" panose="05000000000000000000" pitchFamily="2" charset="2"/>
              <a:buChar char="Ø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Final prayer – v.31</a:t>
            </a:r>
          </a:p>
        </p:txBody>
      </p:sp>
    </p:spTree>
    <p:extLst>
      <p:ext uri="{BB962C8B-B14F-4D97-AF65-F5344CB8AC3E}">
        <p14:creationId xmlns:p14="http://schemas.microsoft.com/office/powerpoint/2010/main" val="197198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5" name="TextBox 4"/>
          <p:cNvSpPr txBox="1"/>
          <p:nvPr/>
        </p:nvSpPr>
        <p:spPr>
          <a:xfrm>
            <a:off x="1055802" y="414779"/>
            <a:ext cx="10180949" cy="461665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13:1-31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glow rad="889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55802" y="872067"/>
            <a:ext cx="10170998" cy="3046988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house misused (v.4-9</a:t>
            </a:r>
            <a:r>
              <a:rPr lang="fr-FR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money withheld (v.10-13)</a:t>
            </a:r>
          </a:p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day misused (v.15-22)</a:t>
            </a:r>
          </a:p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standards ignored (v.23-29)</a:t>
            </a:r>
          </a:p>
          <a:p>
            <a:endParaRPr lang="en-GB" sz="3200" b="1" dirty="0">
              <a:ln>
                <a:solidFill>
                  <a:schemeClr val="tx1"/>
                </a:solidFill>
              </a:ln>
              <a:solidFill>
                <a:schemeClr val="accent1">
                  <a:lumMod val="50000"/>
                </a:schemeClr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Conclusion: </a:t>
            </a:r>
            <a:r>
              <a:rPr lang="en-GB" sz="3200" b="1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are we at?</a:t>
            </a:r>
            <a:endParaRPr lang="en-GB" sz="3200" b="1" dirty="0" smtClean="0">
              <a:ln>
                <a:solidFill>
                  <a:schemeClr val="tx1"/>
                </a:solidFill>
              </a:ln>
              <a:solidFill>
                <a:schemeClr val="accent1">
                  <a:lumMod val="50000"/>
                </a:schemeClr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45975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5" name="TextBox 4"/>
          <p:cNvSpPr txBox="1"/>
          <p:nvPr/>
        </p:nvSpPr>
        <p:spPr>
          <a:xfrm>
            <a:off x="1055802" y="414779"/>
            <a:ext cx="10180949" cy="461665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13:1-31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glow rad="889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55802" y="872067"/>
            <a:ext cx="10170998" cy="1815882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Bible realism</a:t>
            </a:r>
          </a:p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Second law of thermodynamics (partial and simplified) …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an isolated system things have a natural tendency to get worse, not better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!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7030A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49650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5" name="TextBox 4"/>
          <p:cNvSpPr txBox="1"/>
          <p:nvPr/>
        </p:nvSpPr>
        <p:spPr>
          <a:xfrm>
            <a:off x="1055802" y="414779"/>
            <a:ext cx="10180949" cy="461665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13:1-31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glow rad="889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55802" y="872067"/>
            <a:ext cx="10170998" cy="2246769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Bible realism</a:t>
            </a:r>
          </a:p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Second law of thermodynamics (partial and simplified) …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CC2504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an isolated system things have a natural tendency to get worse, not better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CC2504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!</a:t>
            </a:r>
          </a:p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story – rich in promise! </a:t>
            </a:r>
          </a:p>
        </p:txBody>
      </p:sp>
    </p:spTree>
    <p:extLst>
      <p:ext uri="{BB962C8B-B14F-4D97-AF65-F5344CB8AC3E}">
        <p14:creationId xmlns:p14="http://schemas.microsoft.com/office/powerpoint/2010/main" val="2744528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5" name="TextBox 4"/>
          <p:cNvSpPr txBox="1"/>
          <p:nvPr/>
        </p:nvSpPr>
        <p:spPr>
          <a:xfrm>
            <a:off x="1055802" y="414779"/>
            <a:ext cx="10180949" cy="461665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13:1-31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glow rad="889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55802" y="872067"/>
            <a:ext cx="10170998" cy="2677656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Bible realism</a:t>
            </a:r>
          </a:p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Second law of thermodynamics (partial and simplified) …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CC2504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an isolated system things have a natural tendency to get worse, not better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CC2504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!</a:t>
            </a:r>
          </a:p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story – rich in promise! </a:t>
            </a:r>
          </a:p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Rapid decline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chemeClr val="accent5">
                  <a:lumMod val="50000"/>
                </a:schemeClr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06198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5" name="TextBox 4"/>
          <p:cNvSpPr txBox="1"/>
          <p:nvPr/>
        </p:nvSpPr>
        <p:spPr>
          <a:xfrm>
            <a:off x="1055802" y="414779"/>
            <a:ext cx="10180949" cy="461665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13:1-31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glow rad="889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55802" y="872067"/>
            <a:ext cx="10170998" cy="584775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house misused (v.4-9</a:t>
            </a:r>
            <a:r>
              <a:rPr lang="fr-FR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fr-FR" sz="2800" b="1" dirty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chemeClr val="accent5">
                  <a:lumMod val="50000"/>
                </a:schemeClr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779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5" name="TextBox 4"/>
          <p:cNvSpPr txBox="1"/>
          <p:nvPr/>
        </p:nvSpPr>
        <p:spPr>
          <a:xfrm>
            <a:off x="1055802" y="414779"/>
            <a:ext cx="10180949" cy="461665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13:1-31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glow rad="889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55802" y="872067"/>
            <a:ext cx="10170998" cy="1015663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house misused (v.4-9</a:t>
            </a:r>
            <a:r>
              <a:rPr lang="fr-FR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marL="914400" indent="-457200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Eliashib’s wrong relationships</a:t>
            </a:r>
            <a:r>
              <a:rPr lang="fr-FR" sz="2800" b="1" dirty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chemeClr val="accent5">
                  <a:lumMod val="50000"/>
                </a:schemeClr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66903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5" name="TextBox 4"/>
          <p:cNvSpPr txBox="1"/>
          <p:nvPr/>
        </p:nvSpPr>
        <p:spPr>
          <a:xfrm>
            <a:off x="1055802" y="414779"/>
            <a:ext cx="10180949" cy="461665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13:1-31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glow rad="889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55802" y="872067"/>
            <a:ext cx="10170998" cy="1446550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house misused (v.4-9</a:t>
            </a:r>
            <a:r>
              <a:rPr lang="fr-FR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marL="914400" indent="-457200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Eliashib’s wrong relationships</a:t>
            </a:r>
          </a:p>
          <a:p>
            <a:pPr marL="1371600" lvl="1" indent="-457200">
              <a:buFont typeface="Wingdings" panose="05000000000000000000" pitchFamily="2" charset="2"/>
              <a:buChar char="Ø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Presence of Ammonites &amp; Moabites</a:t>
            </a:r>
            <a:r>
              <a:rPr lang="fr-FR" sz="2800" b="1" dirty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chemeClr val="accent5">
                  <a:lumMod val="50000"/>
                </a:schemeClr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14503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5" name="TextBox 4"/>
          <p:cNvSpPr txBox="1"/>
          <p:nvPr/>
        </p:nvSpPr>
        <p:spPr>
          <a:xfrm>
            <a:off x="1055802" y="414779"/>
            <a:ext cx="10180949" cy="461665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889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13:1-31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glow rad="889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55802" y="872067"/>
            <a:ext cx="10170998" cy="1384995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house misused (v.4-9</a:t>
            </a:r>
            <a:r>
              <a:rPr lang="fr-FR" sz="32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marL="914400" indent="-45720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Eliashib’s wrong relationships</a:t>
            </a:r>
          </a:p>
          <a:p>
            <a:pPr marL="914400" indent="-457200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Eliashib’s misuse of office</a:t>
            </a:r>
            <a:r>
              <a:rPr lang="fr-FR" sz="2800" b="1" dirty="0">
                <a:ln>
                  <a:solidFill>
                    <a:schemeClr val="tx1"/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chemeClr val="accent1">
                  <a:lumMod val="75000"/>
                </a:schemeClr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76932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1324</TotalTime>
  <Words>817</Words>
  <Application>Microsoft Office PowerPoint</Application>
  <PresentationFormat>Widescreen</PresentationFormat>
  <Paragraphs>159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Problem of Permissiveness</dc:title>
  <dc:creator>Colin Howells</dc:creator>
  <cp:lastModifiedBy>Colin</cp:lastModifiedBy>
  <cp:revision>54</cp:revision>
  <dcterms:created xsi:type="dcterms:W3CDTF">2015-01-01T17:19:56Z</dcterms:created>
  <dcterms:modified xsi:type="dcterms:W3CDTF">2015-10-04T08:01:35Z</dcterms:modified>
</cp:coreProperties>
</file>